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60"/>
  </p:normalViewPr>
  <p:slideViewPr>
    <p:cSldViewPr>
      <p:cViewPr varScale="1">
        <p:scale>
          <a:sx n="70" d="100"/>
          <a:sy n="70" d="100"/>
        </p:scale>
        <p:origin x="159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289D7-A4FB-4ED3-B198-97D4E129CF77}" type="datetimeFigureOut">
              <a:rPr lang="en-US" smtClean="0"/>
              <a:pPr/>
              <a:t>3/25/2013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7E50A-E888-445C-9642-DA00C3BB9E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76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C7E50A-E888-445C-9642-DA00C3BB9E3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801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24C3-6115-4CE7-9532-241BB0C1CE0D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487 Real-time DSP: Amplitude Quantization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D4D-060A-4F0A-A70B-FD58A6CB7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47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7896-EDE7-4385-8C2F-1004427BDF02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487 Real-time DSP: Amplitude Quantization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D4D-060A-4F0A-A70B-FD58A6CB7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51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11203-6438-465B-8D8C-31DE7CE49935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487 Real-time DSP: Amplitude Quantization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D4D-060A-4F0A-A70B-FD58A6CB7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86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E238B-1451-4575-87CA-F2663D63BAE3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487 Real-time DSP: Amplitude Quantization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D4D-060A-4F0A-A70B-FD58A6CB7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3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CD18D-6C48-40B0-A173-E54DC6A36333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487 Real-time DSP: Amplitude Quantization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D4D-060A-4F0A-A70B-FD58A6CB7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7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ABF1-091F-4F9E-8E06-F624687268AF}" type="datetime1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487 Real-time DSP: Amplitude Quantization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D4D-060A-4F0A-A70B-FD58A6CB7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72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5BC5B-9E4B-4A66-A678-5BDFF1565C9D}" type="datetime1">
              <a:rPr lang="en-US" smtClean="0"/>
              <a:t>3/25/2013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487 Real-time DSP: Amplitude Quantization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D4D-060A-4F0A-A70B-FD58A6CB7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DEBE-F55F-4DFB-85E0-218D2A0EC2EF}" type="datetime1">
              <a:rPr lang="en-US" smtClean="0"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487 Real-time DSP: Amplitude Quantization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D4D-060A-4F0A-A70B-FD58A6CB7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8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C474-554B-48EC-A955-1B2B181D3476}" type="datetime1">
              <a:rPr lang="en-US" smtClean="0"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487 Real-time DSP: Amplitude Quantization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D4D-060A-4F0A-A70B-FD58A6CB7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BCE76-349E-4639-B07D-BACAF63B900B}" type="datetime1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487 Real-time DSP: Amplitude Quantization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D4D-060A-4F0A-A70B-FD58A6CB7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7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6E08-24D0-460C-A2CC-FB5AD1A808C5}" type="datetime1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487 Real-time DSP: Amplitude Quantization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16D4D-060A-4F0A-A70B-FD58A6CB7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95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704BC-88A5-4479-A20F-3116CBDF38D8}" type="datetime1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ECE 487 Real-time DSP: Amplitude Quantization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16D4D-060A-4F0A-A70B-FD58A6CB7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8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7" Type="http://schemas.openxmlformats.org/officeDocument/2006/relationships/image" Target="../media/image39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6705600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ECE  487 </a:t>
            </a:r>
            <a:br>
              <a:rPr lang="en-US" sz="2800" b="1" dirty="0" smtClean="0"/>
            </a:br>
            <a:r>
              <a:rPr lang="en-US" sz="2800" b="1" dirty="0" smtClean="0"/>
              <a:t>Lecture 6</a:t>
            </a:r>
            <a:br>
              <a:rPr lang="en-US" sz="2800" b="1" dirty="0" smtClean="0"/>
            </a:br>
            <a:r>
              <a:rPr lang="en-US" sz="2800" b="1" dirty="0" smtClean="0"/>
              <a:t> Amplitude Quantization</a:t>
            </a:r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2000" dirty="0"/>
              <a:t>Dr. </a:t>
            </a:r>
            <a:r>
              <a:rPr lang="en-US" sz="2000" dirty="0" err="1" smtClean="0"/>
              <a:t>Emre</a:t>
            </a:r>
            <a:r>
              <a:rPr lang="en-US" sz="2000" dirty="0" smtClean="0"/>
              <a:t> </a:t>
            </a:r>
            <a:r>
              <a:rPr lang="en-US" sz="2000" dirty="0" err="1" smtClean="0"/>
              <a:t>Yengel</a:t>
            </a:r>
            <a:endParaRPr lang="en-US" sz="2000" dirty="0" smtClean="0"/>
          </a:p>
          <a:p>
            <a:pPr algn="ctr"/>
            <a:endParaRPr lang="en-US" sz="2000" dirty="0" smtClean="0"/>
          </a:p>
          <a:p>
            <a:pPr algn="ctr"/>
            <a:r>
              <a:rPr lang="en-US" sz="2000" dirty="0" err="1" smtClean="0"/>
              <a:t>Cankaya</a:t>
            </a:r>
            <a:r>
              <a:rPr lang="en-US" sz="2000" dirty="0" smtClean="0"/>
              <a:t> University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Spring 2013</a:t>
            </a:r>
          </a:p>
          <a:p>
            <a:pPr algn="ctr"/>
            <a:endParaRPr lang="en-US" sz="2000" dirty="0"/>
          </a:p>
          <a:p>
            <a:pPr algn="ctr"/>
            <a:r>
              <a:rPr lang="en-US" sz="1100" dirty="0" smtClean="0"/>
              <a:t>Source: ECEN448 Notes, Fall 2010,  Texas A&amp;M University</a:t>
            </a:r>
            <a:endParaRPr lang="en-US" sz="11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40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28675" y="1189068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 smtClean="0"/>
              <a:t>Assume </a:t>
            </a:r>
            <a:r>
              <a:rPr lang="en-US" dirty="0"/>
              <a:t>the following normalization: 0 </a:t>
            </a:r>
            <a:r>
              <a:rPr lang="en-US" dirty="0" smtClean="0"/>
              <a:t>≤ </a:t>
            </a:r>
            <a:r>
              <a:rPr lang="en-US" i="1" dirty="0"/>
              <a:t>x</a:t>
            </a:r>
            <a:r>
              <a:rPr lang="en-US" dirty="0"/>
              <a:t>[</a:t>
            </a:r>
            <a:r>
              <a:rPr lang="en-US" i="1" dirty="0"/>
              <a:t>n</a:t>
            </a:r>
            <a:r>
              <a:rPr lang="en-US" dirty="0"/>
              <a:t>] &lt; 1.</a:t>
            </a:r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-bit </a:t>
            </a:r>
            <a:r>
              <a:rPr lang="en-US" dirty="0"/>
              <a:t>unsigned </a:t>
            </a:r>
            <a:r>
              <a:rPr lang="en-US" dirty="0" smtClean="0"/>
              <a:t>fixed </a:t>
            </a:r>
            <a:r>
              <a:rPr lang="en-US" dirty="0"/>
              <a:t>point fractional representation: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61350" y="2057400"/>
                <a:ext cx="19833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. . .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1350" y="2057400"/>
                <a:ext cx="1983300" cy="276999"/>
              </a:xfrm>
              <a:prstGeom prst="rect">
                <a:avLst/>
              </a:prstGeom>
              <a:blipFill rotWithShape="0">
                <a:blip r:embed="rId2"/>
                <a:stretch>
                  <a:fillRect r="-92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ight Brace 7"/>
          <p:cNvSpPr/>
          <p:nvPr/>
        </p:nvSpPr>
        <p:spPr>
          <a:xfrm rot="5400000">
            <a:off x="4891047" y="1536086"/>
            <a:ext cx="201155" cy="190605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3810000" y="265108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-bits </a:t>
            </a:r>
            <a:r>
              <a:rPr lang="en-US" dirty="0">
                <a:solidFill>
                  <a:srgbClr val="FF0000"/>
                </a:solidFill>
              </a:rPr>
              <a:t>after </a:t>
            </a:r>
            <a:r>
              <a:rPr lang="en-US" dirty="0"/>
              <a:t>the binary point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118592"/>
            <a:ext cx="6943725" cy="31527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b-bit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256902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28675" y="1189068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 smtClean="0"/>
              <a:t>Assume </a:t>
            </a:r>
            <a:r>
              <a:rPr lang="en-US" dirty="0"/>
              <a:t>the following normalization: 0 </a:t>
            </a:r>
            <a:r>
              <a:rPr lang="en-US" dirty="0" smtClean="0"/>
              <a:t>≤ </a:t>
            </a:r>
            <a:r>
              <a:rPr lang="en-US" i="1" dirty="0"/>
              <a:t>x</a:t>
            </a:r>
            <a:r>
              <a:rPr lang="en-US" dirty="0"/>
              <a:t>[</a:t>
            </a:r>
            <a:r>
              <a:rPr lang="en-US" i="1" dirty="0"/>
              <a:t>n</a:t>
            </a:r>
            <a:r>
              <a:rPr lang="en-US" dirty="0"/>
              <a:t>] &lt; 1.</a:t>
            </a:r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-bit </a:t>
            </a:r>
            <a:r>
              <a:rPr lang="en-US" dirty="0"/>
              <a:t>unsigned </a:t>
            </a:r>
            <a:r>
              <a:rPr lang="en-US" dirty="0" smtClean="0"/>
              <a:t>fixed </a:t>
            </a:r>
            <a:r>
              <a:rPr lang="en-US" dirty="0"/>
              <a:t>point fractional representation: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61350" y="2057400"/>
                <a:ext cx="19833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. . .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1350" y="2057400"/>
                <a:ext cx="1983300" cy="276999"/>
              </a:xfrm>
              <a:prstGeom prst="rect">
                <a:avLst/>
              </a:prstGeom>
              <a:blipFill rotWithShape="0">
                <a:blip r:embed="rId2"/>
                <a:stretch>
                  <a:fillRect r="-92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ight Brace 7"/>
          <p:cNvSpPr/>
          <p:nvPr/>
        </p:nvSpPr>
        <p:spPr>
          <a:xfrm rot="5400000">
            <a:off x="4891047" y="1536086"/>
            <a:ext cx="201155" cy="190605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3810000" y="265108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-bits </a:t>
            </a:r>
            <a:r>
              <a:rPr lang="en-US" dirty="0">
                <a:solidFill>
                  <a:srgbClr val="FF0000"/>
                </a:solidFill>
              </a:rPr>
              <a:t>after </a:t>
            </a:r>
            <a:r>
              <a:rPr lang="en-US" dirty="0"/>
              <a:t>the binary point</a:t>
            </a:r>
            <a:endParaRPr lang="tr-TR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b-bit Representation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3020412"/>
            <a:ext cx="639127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3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Error Statistics for b-bit </a:t>
            </a:r>
            <a:r>
              <a:rPr lang="en-US" b="1" dirty="0">
                <a:solidFill>
                  <a:schemeClr val="accent1"/>
                </a:solidFill>
              </a:rPr>
              <a:t>Representation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1524000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</a:pPr>
            <a:r>
              <a:rPr lang="en-US" dirty="0"/>
              <a:t>Mean: For all sample time instants 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81964" y="2134609"/>
                <a:ext cx="1037272" cy="3175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964" y="2134609"/>
                <a:ext cx="1037272" cy="317523"/>
              </a:xfrm>
              <a:prstGeom prst="rect">
                <a:avLst/>
              </a:prstGeom>
              <a:blipFill rotWithShape="0">
                <a:blip r:embed="rId2"/>
                <a:stretch>
                  <a:fillRect l="-4678" r="-4678" b="-1923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834571" y="2852777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</a:pPr>
            <a:r>
              <a:rPr lang="en-US" dirty="0"/>
              <a:t>Variance: For all sample time instants 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856817" y="3766441"/>
                <a:ext cx="4192366" cy="7167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0" i="1" smtClean="0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817" y="3766441"/>
                <a:ext cx="4192366" cy="7167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107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Error Statistics for b-bit Representation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838200" y="1005114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</a:pPr>
            <a:r>
              <a:rPr lang="en-US" dirty="0" smtClean="0"/>
              <a:t>Autocorrelation:</a:t>
            </a:r>
            <a:br>
              <a:rPr lang="en-US" dirty="0" smtClean="0"/>
            </a:br>
            <a:r>
              <a:rPr lang="en-US" dirty="0" smtClean="0"/>
              <a:t>For m≠0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107622" y="2057400"/>
                <a:ext cx="6192080" cy="34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tr-T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e>
                                  </m:d>
                                </m:e>
                              </m:d>
                            </m:e>
                          </m:d>
                        </m:e>
                      </m:d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7622" y="2057400"/>
                <a:ext cx="6192080" cy="349263"/>
              </a:xfrm>
              <a:prstGeom prst="rect">
                <a:avLst/>
              </a:prstGeom>
              <a:blipFill rotWithShape="0">
                <a:blip r:embed="rId2"/>
                <a:stretch>
                  <a:fillRect l="-493" b="-1578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Brace 5"/>
          <p:cNvSpPr/>
          <p:nvPr/>
        </p:nvSpPr>
        <p:spPr>
          <a:xfrm rot="5400000">
            <a:off x="3670262" y="2052877"/>
            <a:ext cx="190500" cy="8763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Right Brace 6"/>
          <p:cNvSpPr/>
          <p:nvPr/>
        </p:nvSpPr>
        <p:spPr>
          <a:xfrm rot="5400000">
            <a:off x="6267450" y="1767127"/>
            <a:ext cx="190500" cy="14478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24608" y="2647655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tr-T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4608" y="2647655"/>
                <a:ext cx="418384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4348" r="-13043" b="-65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53508" y="2590800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tr-T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3508" y="2590800"/>
                <a:ext cx="418384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4348" r="-13043" b="-6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828800" y="2850002"/>
                <a:ext cx="6724292" cy="4098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 smtClean="0"/>
                  <a:t>=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=0.0=0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850002"/>
                <a:ext cx="6724292" cy="409856"/>
              </a:xfrm>
              <a:prstGeom prst="rect">
                <a:avLst/>
              </a:prstGeom>
              <a:blipFill rotWithShape="0">
                <a:blip r:embed="rId5"/>
                <a:stretch>
                  <a:fillRect t="-2985" b="-1940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838200" y="3288268"/>
            <a:ext cx="9589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accent1"/>
              </a:buClr>
            </a:pPr>
            <a:r>
              <a:rPr lang="en-US" dirty="0"/>
              <a:t>For </a:t>
            </a:r>
            <a:r>
              <a:rPr lang="en-US" dirty="0" smtClean="0"/>
              <a:t>m=</a:t>
            </a:r>
            <a:r>
              <a:rPr lang="en-US" dirty="0" smtClean="0">
                <a:solidFill>
                  <a:srgbClr val="0070C0"/>
                </a:solidFill>
              </a:rPr>
              <a:t>0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107622" y="3657600"/>
                <a:ext cx="5450466" cy="4409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𝑣𝑎𝑟𝑖𝑎𝑛𝑐𝑒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+0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7622" y="3657600"/>
                <a:ext cx="5450466" cy="440955"/>
              </a:xfrm>
              <a:prstGeom prst="rect">
                <a:avLst/>
              </a:prstGeom>
              <a:blipFill rotWithShape="0">
                <a:blip r:embed="rId6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154312" y="4191000"/>
                <a:ext cx="1495538" cy="6521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tr-T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4312" y="4191000"/>
                <a:ext cx="1495538" cy="65210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869820" y="4787332"/>
            <a:ext cx="1104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accent1"/>
              </a:buClr>
            </a:pPr>
            <a:r>
              <a:rPr lang="en-US" dirty="0" smtClean="0"/>
              <a:t>Therefore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422150" y="5190684"/>
                <a:ext cx="5939255" cy="9766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−2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   0           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≠0</m:t>
                              </m:r>
                            </m:e>
                          </m:eqAr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150" y="5190684"/>
                <a:ext cx="5939255" cy="97661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942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Output Quantization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2473145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Q:</a:t>
            </a:r>
            <a:r>
              <a:rPr lang="en-US" dirty="0"/>
              <a:t> How does an LTI </a:t>
            </a:r>
            <a:r>
              <a:rPr lang="en-US" dirty="0" smtClean="0"/>
              <a:t>filter affect </a:t>
            </a:r>
            <a:r>
              <a:rPr lang="en-US" dirty="0">
                <a:solidFill>
                  <a:srgbClr val="FF0000"/>
                </a:solidFill>
              </a:rPr>
              <a:t>uniform</a:t>
            </a:r>
            <a:r>
              <a:rPr lang="en-US" dirty="0"/>
              <a:t> quantization noise of </a:t>
            </a:r>
            <a:r>
              <a:rPr lang="en-US" dirty="0" smtClean="0"/>
              <a:t>the </a:t>
            </a:r>
            <a:r>
              <a:rPr lang="tr-TR" dirty="0" err="1" smtClean="0">
                <a:solidFill>
                  <a:srgbClr val="FF0000"/>
                </a:solidFill>
              </a:rPr>
              <a:t>input</a:t>
            </a:r>
            <a:r>
              <a:rPr lang="tr-TR" dirty="0" smtClean="0"/>
              <a:t> </a:t>
            </a:r>
            <a:r>
              <a:rPr lang="tr-TR" dirty="0" err="1"/>
              <a:t>signal</a:t>
            </a:r>
            <a:r>
              <a:rPr lang="tr-TR" dirty="0" smtClean="0"/>
              <a:t>?</a:t>
            </a:r>
            <a:endParaRPr lang="en-US" dirty="0" smtClean="0"/>
          </a:p>
          <a:p>
            <a:endParaRPr lang="tr-TR" dirty="0"/>
          </a:p>
          <a:p>
            <a:r>
              <a:rPr lang="en-US" b="1" dirty="0"/>
              <a:t>A</a:t>
            </a:r>
            <a:r>
              <a:rPr lang="en-US" dirty="0"/>
              <a:t>: Need to investigate the associated </a:t>
            </a:r>
            <a:r>
              <a:rPr lang="en-US" dirty="0">
                <a:solidFill>
                  <a:srgbClr val="0070C0"/>
                </a:solidFill>
              </a:rPr>
              <a:t>output quantization </a:t>
            </a:r>
            <a:r>
              <a:rPr lang="en-US" dirty="0" smtClean="0">
                <a:solidFill>
                  <a:srgbClr val="0070C0"/>
                </a:solidFill>
              </a:rPr>
              <a:t>noise </a:t>
            </a:r>
            <a:r>
              <a:rPr lang="tr-TR" dirty="0" err="1" smtClean="0"/>
              <a:t>statistics</a:t>
            </a:r>
            <a:r>
              <a:rPr lang="tr-TR" dirty="0" smtClean="0"/>
              <a:t> </a:t>
            </a:r>
            <a:r>
              <a:rPr lang="tr-TR" dirty="0"/>
              <a:t>(</a:t>
            </a:r>
            <a:r>
              <a:rPr lang="tr-TR" dirty="0" err="1"/>
              <a:t>mean</a:t>
            </a:r>
            <a:r>
              <a:rPr lang="tr-TR" dirty="0"/>
              <a:t>, </a:t>
            </a:r>
            <a:r>
              <a:rPr lang="tr-TR" dirty="0" err="1"/>
              <a:t>variance</a:t>
            </a:r>
            <a:r>
              <a:rPr lang="tr-TR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3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Output Quantization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752600"/>
            <a:ext cx="5943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70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Output Quantization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524000"/>
            <a:ext cx="663892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48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Output Quantization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925" y="1228725"/>
            <a:ext cx="65341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72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Output Quantization Noise Statistics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34571" y="2817132"/>
                <a:ext cx="7924800" cy="390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/>
                  </a:buClr>
                </a:pPr>
                <a:r>
                  <a:rPr lang="en-US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571" y="2817132"/>
                <a:ext cx="7924800" cy="390748"/>
              </a:xfrm>
              <a:prstGeom prst="rect">
                <a:avLst/>
              </a:prstGeom>
              <a:blipFill rotWithShape="0">
                <a:blip r:embed="rId2"/>
                <a:stretch>
                  <a:fillRect l="-692" t="-6250" b="-2031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1371600"/>
            <a:ext cx="4419600" cy="10572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70857" y="3207880"/>
                <a:ext cx="1616148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M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ean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57" y="3207880"/>
                <a:ext cx="1616148" cy="390748"/>
              </a:xfrm>
              <a:prstGeom prst="rect">
                <a:avLst/>
              </a:prstGeom>
              <a:blipFill rotWithShape="0">
                <a:blip r:embed="rId4"/>
                <a:stretch>
                  <a:fillRect l="-3396" t="-6250" b="-2031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72414" y="3844348"/>
                <a:ext cx="5618398" cy="7552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dirty="0">
                              <a:solidFill>
                                <a:srgbClr val="FF0000"/>
                              </a:solidFill>
                            </a:rPr>
                            <m:t>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=−∞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414" y="3844348"/>
                <a:ext cx="5618398" cy="75527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124200" y="4630380"/>
                <a:ext cx="3199209" cy="8476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nary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4630380"/>
                <a:ext cx="3199209" cy="8476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ight Brace 8"/>
          <p:cNvSpPr/>
          <p:nvPr/>
        </p:nvSpPr>
        <p:spPr>
          <a:xfrm rot="5400000">
            <a:off x="4381500" y="4893187"/>
            <a:ext cx="190500" cy="8763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35846" y="5487965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tr-T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846" y="5487965"/>
                <a:ext cx="418384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5882" r="-13235" b="-65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820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Output Quantization Noise Statistics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63600" y="1057052"/>
                <a:ext cx="7924800" cy="390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/>
                  </a:buClr>
                </a:pPr>
                <a:r>
                  <a:rPr lang="en-US" dirty="0" smtClean="0"/>
                  <a:t>Variance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00" y="1057052"/>
                <a:ext cx="7924800" cy="390748"/>
              </a:xfrm>
              <a:prstGeom prst="rect">
                <a:avLst/>
              </a:prstGeom>
              <a:blipFill rotWithShape="0">
                <a:blip r:embed="rId2"/>
                <a:stretch>
                  <a:fillRect l="-692" t="-6154" b="-1846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066800" y="1686148"/>
                <a:ext cx="6477000" cy="5093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686148"/>
                <a:ext cx="6477000" cy="5093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Brace 5"/>
          <p:cNvSpPr/>
          <p:nvPr/>
        </p:nvSpPr>
        <p:spPr>
          <a:xfrm rot="5400000">
            <a:off x="4686300" y="1790700"/>
            <a:ext cx="152400" cy="83820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40646" y="2286000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tr-TR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0646" y="2286000"/>
                <a:ext cx="418384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5882" r="-13235" b="-6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943100" y="2519325"/>
                <a:ext cx="6477000" cy="9766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=−∞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</m:d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h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nary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tr-T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3100" y="2519325"/>
                <a:ext cx="6477000" cy="97661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828800" y="3569402"/>
                <a:ext cx="6477000" cy="847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=−∞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=−∞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tr-T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569402"/>
                <a:ext cx="6477000" cy="8476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828800" y="4724400"/>
                <a:ext cx="6477000" cy="847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=−∞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=−∞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</m:d>
                                    </m:e>
                                  </m:nary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tr-T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4724400"/>
                <a:ext cx="6477000" cy="8476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457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Quantization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2286000"/>
            <a:ext cx="7924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/>
              <a:t>A digital signal has signal samples represented via </a:t>
            </a:r>
            <a:r>
              <a:rPr lang="en-US" dirty="0" smtClean="0">
                <a:solidFill>
                  <a:srgbClr val="FF0000"/>
                </a:solidFill>
              </a:rPr>
              <a:t>finite </a:t>
            </a:r>
            <a:r>
              <a:rPr lang="en-US" dirty="0">
                <a:solidFill>
                  <a:srgbClr val="FF0000"/>
                </a:solidFill>
              </a:rPr>
              <a:t>precision</a:t>
            </a:r>
            <a:r>
              <a:rPr lang="en-US" dirty="0" smtClean="0"/>
              <a:t>.</a:t>
            </a:r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Ø"/>
            </a:pPr>
            <a:endParaRPr lang="en-US" dirty="0"/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 smtClean="0"/>
              <a:t>Quantization</a:t>
            </a:r>
            <a:r>
              <a:rPr lang="en-US" dirty="0"/>
              <a:t>: process of converting a </a:t>
            </a:r>
            <a:r>
              <a:rPr lang="en-US" dirty="0" smtClean="0"/>
              <a:t>continuous-amplitude signal </a:t>
            </a:r>
            <a:r>
              <a:rPr lang="en-US" dirty="0"/>
              <a:t>to a discrete-amplitude signal</a:t>
            </a:r>
          </a:p>
          <a:p>
            <a:pPr marL="742950" lvl="1" indent="-285750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 smtClean="0"/>
              <a:t>used </a:t>
            </a:r>
            <a:r>
              <a:rPr lang="en-US" dirty="0"/>
              <a:t>to convert a discrete-time continuous-amplitude signal to </a:t>
            </a:r>
            <a:r>
              <a:rPr lang="en-US" dirty="0" smtClean="0"/>
              <a:t>a digital </a:t>
            </a:r>
            <a:r>
              <a:rPr lang="en-US" dirty="0"/>
              <a:t>signal</a:t>
            </a:r>
          </a:p>
        </p:txBody>
      </p:sp>
    </p:spTree>
    <p:extLst>
      <p:ext uri="{BB962C8B-B14F-4D97-AF65-F5344CB8AC3E}">
        <p14:creationId xmlns:p14="http://schemas.microsoft.com/office/powerpoint/2010/main" val="21824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Output Quantization Noise Statistics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712008" y="1369677"/>
                <a:ext cx="6477000" cy="847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=−∞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=−∞</m:t>
                                      </m:r>
                                    </m:sub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∞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</m:d>
                                    </m:e>
                                  </m:nary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𝑞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tr-TR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2008" y="1369677"/>
                <a:ext cx="6477000" cy="84760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678214" y="2362200"/>
                <a:ext cx="6477000" cy="847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=−∞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</m:d>
                                </m:e>
                              </m:d>
                            </m:e>
                          </m:nary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8214" y="2362200"/>
                <a:ext cx="6477000" cy="8476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10871" y="3352800"/>
                <a:ext cx="6477000" cy="847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=−∞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</m:d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</m:d>
                                </m:e>
                              </m:d>
                            </m:e>
                          </m:nary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871" y="3352800"/>
                <a:ext cx="6477000" cy="8476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ight Brace 8"/>
          <p:cNvSpPr/>
          <p:nvPr/>
        </p:nvSpPr>
        <p:spPr>
          <a:xfrm rot="5400000">
            <a:off x="4605397" y="3395604"/>
            <a:ext cx="238005" cy="1371599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52899" y="4210391"/>
                <a:ext cx="1143000" cy="3295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899" y="4210391"/>
                <a:ext cx="1143000" cy="329514"/>
              </a:xfrm>
              <a:prstGeom prst="rect">
                <a:avLst/>
              </a:prstGeom>
              <a:blipFill rotWithShape="0">
                <a:blip r:embed="rId5"/>
                <a:stretch>
                  <a:fillRect l="-1064" t="-1852" r="-3723" b="-1851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710871" y="4684824"/>
                <a:ext cx="6477000" cy="847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=−∞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𝑙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e>
                          </m:nary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871" y="4684824"/>
                <a:ext cx="6477000" cy="8476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63600" y="1057052"/>
                <a:ext cx="7924800" cy="390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/>
                  </a:buClr>
                </a:pPr>
                <a:r>
                  <a:rPr lang="en-US" dirty="0" smtClean="0"/>
                  <a:t>Variance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00" y="1057052"/>
                <a:ext cx="7924800" cy="390748"/>
              </a:xfrm>
              <a:prstGeom prst="rect">
                <a:avLst/>
              </a:prstGeom>
              <a:blipFill rotWithShape="0">
                <a:blip r:embed="rId7"/>
                <a:stretch>
                  <a:fillRect l="-692" t="-6154" b="-1846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750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Output Quantization Noise Statistics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63600" y="1057052"/>
                <a:ext cx="7924800" cy="390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/>
                  </a:buClr>
                </a:pPr>
                <a:r>
                  <a:rPr lang="en-US" dirty="0" smtClean="0"/>
                  <a:t>Variance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00" y="1057052"/>
                <a:ext cx="7924800" cy="390748"/>
              </a:xfrm>
              <a:prstGeom prst="rect">
                <a:avLst/>
              </a:prstGeom>
              <a:blipFill rotWithShape="0">
                <a:blip r:embed="rId2"/>
                <a:stretch>
                  <a:fillRect l="-692" t="-6154" b="-1846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676400" y="1537153"/>
                <a:ext cx="6477000" cy="847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=−∞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𝑙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e>
                          </m:nary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1537153"/>
                <a:ext cx="6477000" cy="8476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87500" y="2633333"/>
                <a:ext cx="6477000" cy="847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d>
                                <m:dPr>
                                  <m:ctrlPr>
                                    <a:rPr lang="en-US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𝑙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e>
                          </m:nary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500" y="2633333"/>
                <a:ext cx="6477000" cy="8476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981200" y="3496460"/>
                <a:ext cx="6477000" cy="847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∆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d>
                                <m:dPr>
                                  <m:ctrlPr>
                                    <a:rPr lang="en-US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𝑙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d>
                            </m:e>
                          </m:nary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tr-T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496460"/>
                <a:ext cx="6477000" cy="8476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133600" y="4486396"/>
                <a:ext cx="6477000" cy="847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</m:nary>
                    </m:oMath>
                  </m:oMathPara>
                </a14:m>
                <a:endParaRPr lang="tr-T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486396"/>
                <a:ext cx="6477000" cy="8476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912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Output Quantization Noise Statistics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63600" y="1057052"/>
                <a:ext cx="7924800" cy="390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/>
                  </a:buClr>
                </a:pPr>
                <a:r>
                  <a:rPr lang="en-US" dirty="0" smtClean="0"/>
                  <a:t>Variance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of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600" y="1057052"/>
                <a:ext cx="7924800" cy="390748"/>
              </a:xfrm>
              <a:prstGeom prst="rect">
                <a:avLst/>
              </a:prstGeom>
              <a:blipFill rotWithShape="0">
                <a:blip r:embed="rId2"/>
                <a:stretch>
                  <a:fillRect l="-692" t="-6154" b="-1846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066800" y="1514252"/>
                <a:ext cx="6477000" cy="847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d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                  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𝑙𝑒𝑡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nary>
                    </m:oMath>
                  </m:oMathPara>
                </a14:m>
                <a:endParaRPr lang="tr-TR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514252"/>
                <a:ext cx="6477000" cy="8476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752600" y="2428308"/>
                <a:ext cx="2507343" cy="864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tr-T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428308"/>
                <a:ext cx="2507343" cy="86495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828800" y="3352118"/>
                <a:ext cx="4343401" cy="8476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f>
                        <m:fPr>
                          <m:ctrlP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ctrlPr>
                            <a:rPr lang="en-US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b>
                        <m:sup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  <m:r>
                                    <a:rPr lang="en-US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US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𝑑𝑤</m:t>
                          </m:r>
                        </m:e>
                      </m:nary>
                    </m:oMath>
                  </m:oMathPara>
                </a14:m>
                <a:endParaRPr lang="tr-T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352118"/>
                <a:ext cx="4343401" cy="8476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838200" y="4316859"/>
            <a:ext cx="40598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for </a:t>
            </a:r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real and using </a:t>
            </a:r>
            <a:r>
              <a:rPr lang="en-US" u="sng" dirty="0" err="1"/>
              <a:t>Parseval's</a:t>
            </a:r>
            <a:r>
              <a:rPr lang="en-US" u="sng" dirty="0"/>
              <a:t> relation</a:t>
            </a:r>
            <a:r>
              <a:rPr lang="en-US" dirty="0"/>
              <a:t>: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893547" y="5018492"/>
                <a:ext cx="3396956" cy="8476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Clr>
                    <a:schemeClr val="accent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nary>
                      <m:groupChr>
                        <m:groupChrPr>
                          <m:chr m:val="↔"/>
                          <m:vertJc m:val="bot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ℱ</m:t>
                          </m:r>
                        </m:e>
                      </m:groupCh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𝑑𝑤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3547" y="5018492"/>
                <a:ext cx="3396956" cy="8476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134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Output Quantization Noise Statistics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52714" y="1295400"/>
                <a:ext cx="7924800" cy="3742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/>
                  </a:buClr>
                </a:pPr>
                <a:r>
                  <a:rPr lang="en-US" dirty="0" smtClean="0"/>
                  <a:t>Finally for b-bit unsigned fixed </a:t>
                </a:r>
                <a:r>
                  <a:rPr lang="en-US" dirty="0"/>
                  <a:t>point fractional </a:t>
                </a:r>
                <a:r>
                  <a:rPr lang="en-US" dirty="0" smtClean="0"/>
                  <a:t>representations (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en-US" dirty="0" smtClean="0"/>
                  <a:t>):</a:t>
                </a:r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14" y="1295400"/>
                <a:ext cx="7924800" cy="374270"/>
              </a:xfrm>
              <a:prstGeom prst="rect">
                <a:avLst/>
              </a:prstGeom>
              <a:blipFill rotWithShape="0">
                <a:blip r:embed="rId2"/>
                <a:stretch>
                  <a:fillRect l="-692" t="-8197" b="-2459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856343" y="1974470"/>
            <a:ext cx="729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Mean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52714" y="3469898"/>
                <a:ext cx="104387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dirty="0"/>
                  <a:t>ariance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14" y="3469898"/>
                <a:ext cx="104387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5263" t="-8197" b="-2459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052597" y="2616494"/>
                <a:ext cx="1525033" cy="4098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2597" y="2616494"/>
                <a:ext cx="1525033" cy="409856"/>
              </a:xfrm>
              <a:prstGeom prst="rect">
                <a:avLst/>
              </a:prstGeom>
              <a:blipFill rotWithShape="0">
                <a:blip r:embed="rId4"/>
                <a:stretch>
                  <a:fillRect b="-895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683803" y="4047125"/>
                <a:ext cx="6207853" cy="8476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f>
                        <m:fPr>
                          <m:ctrlP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=−∞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803" y="4047125"/>
                <a:ext cx="6207853" cy="8476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089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Quantization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38200" y="1524000"/>
                <a:ext cx="7924800" cy="1892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/>
                  </a:buClr>
                </a:pPr>
                <a:r>
                  <a:rPr lang="en-US" dirty="0" smtClean="0"/>
                  <a:t>Let:</a:t>
                </a:r>
              </a:p>
              <a:p>
                <a:pPr>
                  <a:buClr>
                    <a:schemeClr val="accent1"/>
                  </a:buClr>
                </a:pPr>
                <a:endParaRPr lang="en-US" dirty="0"/>
              </a:p>
              <a:p>
                <a:pPr marL="285750" indent="-285750">
                  <a:lnSpc>
                    <a:spcPct val="150000"/>
                  </a:lnSpc>
                  <a:buClr>
                    <a:schemeClr val="accent1"/>
                  </a:buClr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= original discrete-time signal</a:t>
                </a:r>
              </a:p>
              <a:p>
                <a:pPr marL="285750" indent="-285750">
                  <a:lnSpc>
                    <a:spcPct val="150000"/>
                  </a:lnSpc>
                  <a:buClr>
                    <a:schemeClr val="accent1"/>
                  </a:buClr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= quantized digital signal</a:t>
                </a:r>
              </a:p>
              <a:p>
                <a:pPr marL="285750" indent="-285750">
                  <a:lnSpc>
                    <a:spcPct val="150000"/>
                  </a:lnSpc>
                  <a:buClr>
                    <a:schemeClr val="accent1"/>
                  </a:buClr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[.]</m:t>
                    </m:r>
                  </m:oMath>
                </a14:m>
                <a:r>
                  <a:rPr lang="en-US" dirty="0"/>
                  <a:t> = quantization operator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24000"/>
                <a:ext cx="7924800" cy="1892826"/>
              </a:xfrm>
              <a:prstGeom prst="rect">
                <a:avLst/>
              </a:prstGeom>
              <a:blipFill rotWithShape="0">
                <a:blip r:embed="rId2"/>
                <a:stretch>
                  <a:fillRect l="-692" t="-1608" b="-353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792311" y="3913940"/>
                <a:ext cx="1702004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)]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311" y="3913940"/>
                <a:ext cx="1702004" cy="298415"/>
              </a:xfrm>
              <a:prstGeom prst="rect">
                <a:avLst/>
              </a:prstGeom>
              <a:blipFill rotWithShape="0">
                <a:blip r:embed="rId3"/>
                <a:stretch>
                  <a:fillRect l="-1434" r="-5018" b="-3061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14082" y="4709469"/>
                <a:ext cx="2206501" cy="2984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4082" y="4709469"/>
                <a:ext cx="2206501" cy="298415"/>
              </a:xfrm>
              <a:prstGeom prst="rect">
                <a:avLst/>
              </a:prstGeom>
              <a:blipFill rotWithShape="0">
                <a:blip r:embed="rId4"/>
                <a:stretch>
                  <a:fillRect l="-1105" t="-2041" r="-3315" b="-2653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127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Uniform Quantization Example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1905000"/>
            <a:ext cx="790575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65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Uniform Quantization Example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1905000"/>
            <a:ext cx="8191500" cy="23336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3000" y="48006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 . . </a:t>
            </a:r>
            <a:r>
              <a:rPr lang="en-US" dirty="0"/>
              <a:t>result of </a:t>
            </a:r>
            <a:r>
              <a:rPr lang="en-US" dirty="0">
                <a:solidFill>
                  <a:srgbClr val="FF0000"/>
                </a:solidFill>
              </a:rPr>
              <a:t>rounding</a:t>
            </a:r>
            <a:r>
              <a:rPr lang="en-US" dirty="0"/>
              <a:t> to the nearest quantization level.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547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Uniform Quantization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228271"/>
            <a:ext cx="607695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5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Quantization Error Statistics : Mean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38200" y="1524000"/>
                <a:ext cx="7924800" cy="390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/>
                  </a:buClr>
                </a:pPr>
                <a:r>
                  <a:rPr lang="tr-TR" dirty="0" smtClean="0"/>
                  <a:t>Probability</a:t>
                </a:r>
                <a:r>
                  <a:rPr lang="tr-TR" dirty="0"/>
                  <a:t> </a:t>
                </a:r>
                <a:r>
                  <a:rPr lang="tr-TR" dirty="0" err="1"/>
                  <a:t>density</a:t>
                </a:r>
                <a:r>
                  <a:rPr lang="tr-TR" dirty="0"/>
                  <a:t> function of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dirty="0"/>
                  <a:t>: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24000"/>
                <a:ext cx="7924800" cy="390748"/>
              </a:xfrm>
              <a:prstGeom prst="rect">
                <a:avLst/>
              </a:prstGeom>
              <a:blipFill rotWithShape="0">
                <a:blip r:embed="rId2"/>
                <a:stretch>
                  <a:fillRect l="-692" t="-6250" b="-2031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72507" y="2006007"/>
                <a:ext cx="2456185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△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          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≤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△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0     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𝑜𝑡h𝑒𝑟𝑤𝑖𝑠𝑒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507" y="2006007"/>
                <a:ext cx="2456185" cy="88428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38200" y="3124200"/>
                <a:ext cx="1313052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Clr>
                    <a:schemeClr val="accent1"/>
                  </a:buClr>
                </a:pPr>
                <a:r>
                  <a:rPr lang="en-US" dirty="0" smtClean="0"/>
                  <a:t>Mean</a:t>
                </a:r>
                <a:r>
                  <a:rPr lang="tr-TR" dirty="0" smtClean="0"/>
                  <a:t> </a:t>
                </a:r>
                <a:r>
                  <a:rPr lang="tr-TR" dirty="0"/>
                  <a:t>of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dirty="0"/>
                  <a:t>: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24200"/>
                <a:ext cx="1313052" cy="390748"/>
              </a:xfrm>
              <a:prstGeom prst="rect">
                <a:avLst/>
              </a:prstGeom>
              <a:blipFill rotWithShape="0">
                <a:blip r:embed="rId4"/>
                <a:stretch>
                  <a:fillRect l="-4186" t="-7813" r="-2791" b="-1875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13884" y="3648148"/>
                <a:ext cx="3514424" cy="794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nary>
                            <m:nary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△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  <m:sup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△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△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𝑑𝑒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3884" y="3648148"/>
                <a:ext cx="3514424" cy="79400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488128" y="4623688"/>
                <a:ext cx="4984506" cy="1074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△</m:t>
                          </m:r>
                        </m:den>
                      </m:f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△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△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𝑑𝑒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△</m:t>
                          </m:r>
                        </m:den>
                      </m:f>
                      <m:sSubSup>
                        <m:sSub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△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△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  <m:r>
                        <a:rPr lang="en-US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△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△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(−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△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128" y="4623688"/>
                <a:ext cx="4984506" cy="107446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906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Quantization Error Statistics : </a:t>
            </a:r>
            <a:r>
              <a:rPr lang="en-US" b="1" dirty="0" smtClean="0">
                <a:solidFill>
                  <a:schemeClr val="accent1"/>
                </a:solidFill>
              </a:rPr>
              <a:t>Variance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38200" y="1371600"/>
                <a:ext cx="7924800" cy="3907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Clr>
                    <a:schemeClr val="accent1"/>
                  </a:buClr>
                </a:pPr>
                <a:r>
                  <a:rPr lang="en-US" dirty="0" smtClean="0"/>
                  <a:t>Variance</a:t>
                </a:r>
                <a:r>
                  <a:rPr lang="tr-TR" dirty="0" smtClean="0"/>
                  <a:t> </a:t>
                </a:r>
                <a:r>
                  <a:rPr lang="tr-TR" dirty="0"/>
                  <a:t>of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dirty="0" smtClean="0"/>
                  <a:t>:</a:t>
                </a:r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71600"/>
                <a:ext cx="7924800" cy="390748"/>
              </a:xfrm>
              <a:prstGeom prst="rect">
                <a:avLst/>
              </a:prstGeom>
              <a:blipFill rotWithShape="0">
                <a:blip r:embed="rId2"/>
                <a:stretch>
                  <a:fillRect l="-692" t="-6250" b="-2031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76400" y="2096601"/>
                <a:ext cx="4341766" cy="597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𝑑𝑒</m:t>
                          </m:r>
                        </m:e>
                      </m:nary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096601"/>
                <a:ext cx="4341766" cy="5975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429000" y="3028453"/>
                <a:ext cx="4232249" cy="1163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△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△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>
                            <m:f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△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𝑑𝑒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△</m:t>
                          </m:r>
                        </m:den>
                      </m:f>
                      <m:nary>
                        <m:nary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△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△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sSup>
                            <m:sSup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𝑑𝑒</m:t>
                          </m:r>
                        </m:e>
                      </m:nary>
                    </m:oMath>
                  </m:oMathPara>
                </a14:m>
                <a:endParaRPr lang="tr-TR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028453"/>
                <a:ext cx="4232249" cy="1163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774438" y="4383429"/>
                <a:ext cx="3834961" cy="10744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△</m:t>
                          </m:r>
                        </m:den>
                      </m:f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△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△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bSup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△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△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den>
                                  </m:f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(−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△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8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△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438" y="4383429"/>
                <a:ext cx="3834961" cy="107446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ight Brace 7"/>
          <p:cNvSpPr/>
          <p:nvPr/>
        </p:nvSpPr>
        <p:spPr>
          <a:xfrm rot="5400000">
            <a:off x="5003713" y="3479715"/>
            <a:ext cx="127172" cy="5334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18742" y="3946592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tr-TR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8742" y="3946592"/>
                <a:ext cx="418384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4348" r="-13043" b="-6522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426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57600" cy="365125"/>
          </a:xfrm>
        </p:spPr>
        <p:txBody>
          <a:bodyPr/>
          <a:lstStyle/>
          <a:p>
            <a:r>
              <a:rPr lang="en-US" smtClean="0"/>
              <a:t>ECE 487 Real-time DSP: Amplitude Quantization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21268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b-bit Representation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828675" y="1189068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 smtClean="0"/>
              <a:t>Assume </a:t>
            </a:r>
            <a:r>
              <a:rPr lang="en-US" dirty="0"/>
              <a:t>the following normalization: 0 </a:t>
            </a:r>
            <a:r>
              <a:rPr lang="en-US" dirty="0" smtClean="0"/>
              <a:t>≤ </a:t>
            </a:r>
            <a:r>
              <a:rPr lang="en-US" i="1" dirty="0"/>
              <a:t>x</a:t>
            </a:r>
            <a:r>
              <a:rPr lang="en-US" dirty="0"/>
              <a:t>[</a:t>
            </a:r>
            <a:r>
              <a:rPr lang="en-US" i="1" dirty="0"/>
              <a:t>n</a:t>
            </a:r>
            <a:r>
              <a:rPr lang="en-US" dirty="0"/>
              <a:t>] &lt; 1.</a:t>
            </a:r>
          </a:p>
          <a:p>
            <a:pPr marL="285750" indent="-285750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i="1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-bit </a:t>
            </a:r>
            <a:r>
              <a:rPr lang="en-US" dirty="0"/>
              <a:t>unsigned </a:t>
            </a:r>
            <a:r>
              <a:rPr lang="en-US" dirty="0" smtClean="0"/>
              <a:t>fixed </a:t>
            </a:r>
            <a:r>
              <a:rPr lang="en-US" dirty="0"/>
              <a:t>point fractional representation: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61350" y="2057400"/>
                <a:ext cx="19833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. . .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tr-TR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1350" y="2057400"/>
                <a:ext cx="1983300" cy="276999"/>
              </a:xfrm>
              <a:prstGeom prst="rect">
                <a:avLst/>
              </a:prstGeom>
              <a:blipFill rotWithShape="0">
                <a:blip r:embed="rId2"/>
                <a:stretch>
                  <a:fillRect r="-92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Brace 5"/>
          <p:cNvSpPr/>
          <p:nvPr/>
        </p:nvSpPr>
        <p:spPr>
          <a:xfrm rot="5400000">
            <a:off x="4891047" y="1536086"/>
            <a:ext cx="201155" cy="190605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TextBox 6"/>
          <p:cNvSpPr txBox="1"/>
          <p:nvPr/>
        </p:nvSpPr>
        <p:spPr>
          <a:xfrm>
            <a:off x="3810000" y="265108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rgbClr val="FF0000"/>
                </a:solidFill>
              </a:rPr>
              <a:t>-bits </a:t>
            </a:r>
            <a:r>
              <a:rPr lang="en-US" dirty="0">
                <a:solidFill>
                  <a:srgbClr val="FF0000"/>
                </a:solidFill>
              </a:rPr>
              <a:t>after </a:t>
            </a:r>
            <a:r>
              <a:rPr lang="en-US" dirty="0"/>
              <a:t>the binary point</a:t>
            </a:r>
            <a:endParaRPr lang="tr-T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7325" y="3124200"/>
            <a:ext cx="333375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8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2240</TotalTime>
  <Words>583</Words>
  <Application>Microsoft Office PowerPoint</Application>
  <PresentationFormat>On-screen Show (4:3)</PresentationFormat>
  <Paragraphs>140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Bem</dc:creator>
  <cp:lastModifiedBy>Emre</cp:lastModifiedBy>
  <cp:revision>221</cp:revision>
  <dcterms:created xsi:type="dcterms:W3CDTF">2013-02-17T15:21:33Z</dcterms:created>
  <dcterms:modified xsi:type="dcterms:W3CDTF">2013-03-25T15:27:36Z</dcterms:modified>
</cp:coreProperties>
</file>